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5" r:id="rId3"/>
    <p:sldId id="306" r:id="rId4"/>
    <p:sldId id="307" r:id="rId5"/>
    <p:sldId id="298" r:id="rId6"/>
    <p:sldId id="304" r:id="rId7"/>
    <p:sldId id="299" r:id="rId8"/>
    <p:sldId id="300" r:id="rId9"/>
    <p:sldId id="30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42CB0-CE65-7540-1F96-CEF4285FE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242B3A2-7916-8A7A-E35F-91164BDE9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3EF2E0-1615-DC69-0C22-0DB6FCB6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CAA4E-6980-5107-8528-CFC403CC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84E73E-5A9C-8E33-23BE-486B9C35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98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0D309-182F-A3CA-9A1D-4FC6BFC3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CB0DC74-CBCF-A31F-E73A-D12128D7E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F22E85-5FFA-ABA5-7E37-2E463693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1642BC-101B-0DBB-DD0A-3C44DC06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D3B49C-0D68-354C-0B42-0CA81EC5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29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8271FB-FAAB-005B-EFC3-8CF35C3C8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204EA5-4E0B-140F-DEE3-EC46169C3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024C7A-AE61-46A1-73C3-AFE8CCCB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6515D0-AF28-AC9A-99FB-AEBB9382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62559-8D88-6FB0-0BC6-E020854D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50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98163C-C244-47FB-E1C8-682B3640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79DC6-7630-8DB4-D272-99DF22D7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9E841A-B6D8-31B8-BFE1-A7F9426F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6502AD-F98F-04BA-1BC7-2BACF558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340EEB-0601-F256-FDFD-156AED74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921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549DE1-CC65-8386-3654-40A84DBD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E72C4-70B0-59FB-BBB0-D8249EAF0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4F86F1-4CEC-7FBF-FD69-5714057C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50A332-6498-C84C-BBB5-F0B9FF62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C5A7F8-E144-0999-B596-3F41BC95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5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32144-5A64-1F4D-A62D-8CE5AAE0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5DE7F6-182E-C301-5DAD-9A6E0CEBE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173775-4663-F010-0D64-0693066B8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CEC1BB-AFC8-F853-8965-6105F9A8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6AC5FD-B249-5CE2-84EE-2767D22A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E3F445-9589-0979-B8EF-09483AFF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93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1B3362-1087-2693-C0B4-09ABEC29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210D00-A78B-F3FE-B0A5-130015D82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F95E83-1910-0075-C733-7A42C8B45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C4BBFD-75FB-6DC2-8A21-85A84AE39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159DDA2-44B8-4E63-3D8D-B41B4F303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A49E543-D9AB-1149-71BB-0E6B08A8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8946B4-3EE2-0606-B721-A3422F36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F71EFC-3FEB-90F1-91E8-AB176583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51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F89A0-A5BD-1E49-D0D8-76E56700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9B7F9F-9196-7D64-C5C5-F12D0033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790A1E-4739-5DBB-4F3E-DAEBF3DB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A50BAD-747B-7FE2-29EA-33B4E57B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9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5DEC38-C990-0D9A-EA14-E6C4F9F0E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91917B-D09B-17E3-9FF7-D36E5BAF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D4C737-D03E-A108-75C8-C1F25BE6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89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69DD8F-7214-374A-B76F-762282D6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74953E-0A81-604E-F171-750662C62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599B0C-D96E-6911-D444-C923D12FE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485C83-8CE5-1722-4C0E-78E31D7B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19293F-5151-1651-8D83-43ED0506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7C6E19-C34D-72BE-9DA2-C94D993C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78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87085-6F8E-4EC4-B2D0-8939BC83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9663887-8FCA-58BE-CBC6-4983BC26E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DB6FFD-00AD-A44F-384D-818D9153C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D2C8F8-275E-AB2B-ED55-810E339F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96E413-1470-AA1A-F411-8881E8F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789F1F-3EAB-FA41-1233-EB399A43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79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60239E-B159-2FEB-78C6-702A2463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ABC022-AACC-A3E7-4738-8E528D29A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BA130-7E5D-DE35-1DC6-20FFB23CA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17C22-417B-124F-AE22-79CC431B4D1C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04FEA0-C91B-659D-CD69-63A002B6F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A8CE51-B7B5-CEDB-A219-35B06522E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228C-B95F-0645-BB26-D2787CFF54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06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gilbert.gastebois.pagesperso-orange.fr/java/diffraction/diffracarre/diffracarre.ht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hyperlink" Target="http://gilbert.gastebois.pagesperso-orange.fr/java/diffraction/diffracarre/diffracarre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3.JPG"/><Relationship Id="rId2" Type="http://schemas.openxmlformats.org/officeDocument/2006/relationships/hyperlink" Target="http://gilbert.gastebois.pagesperso-orange.fr/java/diffraction/diffractrou/diffractrou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diagramme, ligne, croquis, papier&#10;&#10;Description générée automatiquement">
            <a:extLst>
              <a:ext uri="{FF2B5EF4-FFF2-40B4-BE49-F238E27FC236}">
                <a16:creationId xmlns:a16="http://schemas.microsoft.com/office/drawing/2014/main" id="{C988F0DC-5E92-EA9C-E857-8679BD2A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1013170"/>
            <a:ext cx="7360778" cy="459079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9C8A6E-04A1-4DFD-636D-FC45B61EC415}"/>
              </a:ext>
            </a:extLst>
          </p:cNvPr>
          <p:cNvSpPr txBox="1"/>
          <p:nvPr/>
        </p:nvSpPr>
        <p:spPr>
          <a:xfrm>
            <a:off x="462196" y="337834"/>
            <a:ext cx="5417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Schéma de principe de la diffraction</a:t>
            </a:r>
          </a:p>
        </p:txBody>
      </p:sp>
    </p:spTree>
    <p:extLst>
      <p:ext uri="{BB962C8B-B14F-4D97-AF65-F5344CB8AC3E}">
        <p14:creationId xmlns:p14="http://schemas.microsoft.com/office/powerpoint/2010/main" val="341030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apture d’écran, texte, Rectangle, ligne&#10;&#10;Description générée automatiquement">
            <a:extLst>
              <a:ext uri="{FF2B5EF4-FFF2-40B4-BE49-F238E27FC236}">
                <a16:creationId xmlns:a16="http://schemas.microsoft.com/office/drawing/2014/main" id="{694D3BD5-88F8-16EB-9D2E-F9D52CB5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CBD0D3"/>
              </a:clrFrom>
              <a:clrTo>
                <a:srgbClr val="CBD0D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544">
            <a:off x="779176" y="570249"/>
            <a:ext cx="10633648" cy="48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iagramme, ligne, croquis, Parallèle&#10;&#10;Description générée automatiquement">
            <a:extLst>
              <a:ext uri="{FF2B5EF4-FFF2-40B4-BE49-F238E27FC236}">
                <a16:creationId xmlns:a16="http://schemas.microsoft.com/office/drawing/2014/main" id="{D2171421-BD82-B086-D98B-14AEFA60C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03" y="493289"/>
            <a:ext cx="7710593" cy="5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ligne, Parallèle, Rectangle&#10;&#10;Description générée automatiquement">
            <a:extLst>
              <a:ext uri="{FF2B5EF4-FFF2-40B4-BE49-F238E27FC236}">
                <a16:creationId xmlns:a16="http://schemas.microsoft.com/office/drawing/2014/main" id="{2E28A084-3604-EC4D-0FF9-3121E72A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8" y="818713"/>
            <a:ext cx="7772400" cy="378148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61B893-0875-707B-B283-68BFC9CDFCF6}"/>
              </a:ext>
            </a:extLst>
          </p:cNvPr>
          <p:cNvSpPr txBox="1"/>
          <p:nvPr/>
        </p:nvSpPr>
        <p:spPr>
          <a:xfrm>
            <a:off x="2249214" y="304800"/>
            <a:ext cx="246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Forme du sinus cardinal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A9EEE5A-2769-E3B2-E1F2-318739C1EF6F}"/>
                  </a:ext>
                </a:extLst>
              </p:cNvPr>
              <p:cNvSpPr txBox="1"/>
              <p:nvPr/>
            </p:nvSpPr>
            <p:spPr>
              <a:xfrm>
                <a:off x="2249214" y="5328744"/>
                <a:ext cx="6464655" cy="529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Largeur de la tâche centrale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>
                    <a:sym typeface="Wingdings" pitchFamily="2" charset="2"/>
                  </a:rPr>
                  <a:t>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den>
                    </m:f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dirty="0">
                    <a:sym typeface="Wingdings" pitchFamily="2" charset="2"/>
                  </a:rPr>
                  <a:t> 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A9EEE5A-2769-E3B2-E1F2-318739C1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14" y="5328744"/>
                <a:ext cx="6464655" cy="529632"/>
              </a:xfrm>
              <a:prstGeom prst="rect">
                <a:avLst/>
              </a:prstGeom>
              <a:blipFill>
                <a:blip r:embed="rId3"/>
                <a:stretch>
                  <a:fillRect l="-786" b="-46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71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545B-D2C3-48E1-AD08-CF458BA08B62}" type="slidenum">
              <a:rPr lang="fr-FR" smtClean="0"/>
              <a:t>5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6455578"/>
            <a:ext cx="8504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2"/>
              </a:rPr>
              <a:t>http://gilbert.gastebois.pagesperso-orange.fr/java/diffraction/diffracarre/diffracarre.htm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3"/>
          <a:stretch/>
        </p:blipFill>
        <p:spPr>
          <a:xfrm>
            <a:off x="8937222" y="1862952"/>
            <a:ext cx="1343791" cy="4745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44" y="2221479"/>
            <a:ext cx="4150557" cy="10969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 b="4455"/>
          <a:stretch/>
        </p:blipFill>
        <p:spPr>
          <a:xfrm>
            <a:off x="1097280" y="1879367"/>
            <a:ext cx="6299675" cy="4251791"/>
          </a:xfrm>
          <a:prstGeom prst="rect">
            <a:avLst/>
          </a:prstGeom>
        </p:spPr>
      </p:pic>
      <p:sp>
        <p:nvSpPr>
          <p:cNvPr id="14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2"/>
                </a:solidFill>
              </a:rPr>
              <a:t>II. Illustration sur quelques figures usuelles</a:t>
            </a:r>
          </a:p>
          <a:p>
            <a:r>
              <a:rPr lang="fr-FR" sz="3200" b="1" dirty="0">
                <a:solidFill>
                  <a:srgbClr val="00B050"/>
                </a:solidFill>
              </a:rPr>
              <a:t>	1. Diffraction par une fente rectangulaire</a:t>
            </a:r>
          </a:p>
        </p:txBody>
      </p:sp>
    </p:spTree>
    <p:extLst>
      <p:ext uri="{BB962C8B-B14F-4D97-AF65-F5344CB8AC3E}">
        <p14:creationId xmlns:p14="http://schemas.microsoft.com/office/powerpoint/2010/main" val="121859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545B-D2C3-48E1-AD08-CF458BA08B62}" type="slidenum">
              <a:rPr lang="fr-FR" smtClean="0"/>
              <a:t>6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6455578"/>
            <a:ext cx="8504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2"/>
              </a:rPr>
              <a:t>http://gilbert.gastebois.pagesperso-orange.fr/java/diffraction/diffracarre/diffracarre.htm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3"/>
          <a:stretch/>
        </p:blipFill>
        <p:spPr>
          <a:xfrm>
            <a:off x="8937222" y="1862952"/>
            <a:ext cx="1343791" cy="4745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29"/>
          <a:stretch/>
        </p:blipFill>
        <p:spPr>
          <a:xfrm>
            <a:off x="8459031" y="3839963"/>
            <a:ext cx="2687582" cy="5619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2"/>
          <a:stretch/>
        </p:blipFill>
        <p:spPr>
          <a:xfrm>
            <a:off x="7727544" y="4387657"/>
            <a:ext cx="2934278" cy="96927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44" y="2221479"/>
            <a:ext cx="4150557" cy="10969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 b="4455"/>
          <a:stretch/>
        </p:blipFill>
        <p:spPr>
          <a:xfrm>
            <a:off x="1097280" y="1879367"/>
            <a:ext cx="6299675" cy="4251791"/>
          </a:xfrm>
          <a:prstGeom prst="rect">
            <a:avLst/>
          </a:prstGeom>
        </p:spPr>
      </p:pic>
      <p:sp>
        <p:nvSpPr>
          <p:cNvPr id="14" name="Titre 1"/>
          <p:cNvSpPr txBox="1">
            <a:spLocks/>
          </p:cNvSpPr>
          <p:nvPr/>
        </p:nvSpPr>
        <p:spPr>
          <a:xfrm>
            <a:off x="1132764" y="284373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2"/>
                </a:solidFill>
              </a:rPr>
              <a:t>II. Illustration sur quelques figures usuelles</a:t>
            </a:r>
          </a:p>
          <a:p>
            <a:r>
              <a:rPr lang="fr-FR" sz="3200" b="1" dirty="0">
                <a:solidFill>
                  <a:srgbClr val="00B050"/>
                </a:solidFill>
              </a:rPr>
              <a:t>	1. Diffraction par une fente rectangulaire</a:t>
            </a:r>
          </a:p>
        </p:txBody>
      </p:sp>
    </p:spTree>
    <p:extLst>
      <p:ext uri="{BB962C8B-B14F-4D97-AF65-F5344CB8AC3E}">
        <p14:creationId xmlns:p14="http://schemas.microsoft.com/office/powerpoint/2010/main" val="363548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/>
          <p:cNvSpPr txBox="1">
            <a:spLocks/>
          </p:cNvSpPr>
          <p:nvPr/>
        </p:nvSpPr>
        <p:spPr>
          <a:xfrm>
            <a:off x="1132764" y="289792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2"/>
                </a:solidFill>
              </a:rPr>
              <a:t>II. Illustration sur quelques figures usuelles</a:t>
            </a:r>
          </a:p>
          <a:p>
            <a:r>
              <a:rPr lang="fr-FR" sz="3200" b="1" dirty="0">
                <a:solidFill>
                  <a:srgbClr val="00B050"/>
                </a:solidFill>
              </a:rPr>
              <a:t>	2. Diffraction par un diaphragme circulaire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545B-D2C3-48E1-AD08-CF458BA08B62}" type="slidenum">
              <a:rPr lang="fr-FR" smtClean="0"/>
              <a:t>7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6397320"/>
            <a:ext cx="1025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http://gilbert.gastebois.pagesperso-orange.fr/java/diffraction/diffractrou/diffractrou.html</a:t>
            </a:r>
            <a:r>
              <a:rPr lang="fr-FR" dirty="0"/>
              <a:t>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51"/>
          <a:stretch/>
        </p:blipFill>
        <p:spPr>
          <a:xfrm>
            <a:off x="8999802" y="2442261"/>
            <a:ext cx="1343791" cy="4509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84"/>
          <a:stretch/>
        </p:blipFill>
        <p:spPr>
          <a:xfrm>
            <a:off x="8556667" y="3964783"/>
            <a:ext cx="2687582" cy="49766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34" y="2826460"/>
            <a:ext cx="4058929" cy="82090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 r="12704" b="2616"/>
          <a:stretch/>
        </p:blipFill>
        <p:spPr>
          <a:xfrm>
            <a:off x="1132764" y="1819302"/>
            <a:ext cx="5805473" cy="43623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34" y="4548377"/>
            <a:ext cx="2899758" cy="12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8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545B-D2C3-48E1-AD08-CF458BA08B62}" type="slidenum">
              <a:rPr lang="fr-FR" smtClean="0"/>
              <a:t>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0" y="1954241"/>
            <a:ext cx="10423080" cy="428866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132764" y="289792"/>
            <a:ext cx="1031770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2"/>
                </a:solidFill>
              </a:rPr>
              <a:t>II. Illustration sur quelques figures usuelles</a:t>
            </a:r>
          </a:p>
          <a:p>
            <a:r>
              <a:rPr lang="fr-FR" sz="3200" b="1" dirty="0">
                <a:solidFill>
                  <a:srgbClr val="00B050"/>
                </a:solidFill>
              </a:rPr>
              <a:t>	2. Diffraction par un diaphragme circulaire</a:t>
            </a:r>
          </a:p>
        </p:txBody>
      </p:sp>
    </p:spTree>
    <p:extLst>
      <p:ext uri="{BB962C8B-B14F-4D97-AF65-F5344CB8AC3E}">
        <p14:creationId xmlns:p14="http://schemas.microsoft.com/office/powerpoint/2010/main" val="378763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545B-D2C3-48E1-AD08-CF458BA08B62}" type="slidenum">
              <a:rPr lang="fr-FR" smtClean="0"/>
              <a:t>9</a:t>
            </a:fld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3024786" y="1728087"/>
            <a:ext cx="6203388" cy="4575205"/>
            <a:chOff x="1822048" y="-18016"/>
            <a:chExt cx="7496134" cy="6223486"/>
          </a:xfrm>
        </p:grpSpPr>
        <p:cxnSp>
          <p:nvCxnSpPr>
            <p:cNvPr id="89" name="Connecteur droit avec flèche 88"/>
            <p:cNvCxnSpPr/>
            <p:nvPr/>
          </p:nvCxnSpPr>
          <p:spPr>
            <a:xfrm flipV="1">
              <a:off x="4493725" y="2635462"/>
              <a:ext cx="1171976" cy="1093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4493725" y="4780325"/>
              <a:ext cx="1171976" cy="1093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avec flèche 3"/>
            <p:cNvCxnSpPr/>
            <p:nvPr/>
          </p:nvCxnSpPr>
          <p:spPr>
            <a:xfrm flipV="1">
              <a:off x="2401600" y="199623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/>
            <p:cNvCxnSpPr/>
            <p:nvPr/>
          </p:nvCxnSpPr>
          <p:spPr>
            <a:xfrm flipV="1">
              <a:off x="2034552" y="757468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5139588" y="207527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 flipV="1">
              <a:off x="4500401" y="656194"/>
              <a:ext cx="1171976" cy="1093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oins 12"/>
            <p:cNvSpPr/>
            <p:nvPr/>
          </p:nvSpPr>
          <p:spPr>
            <a:xfrm rot="19142858">
              <a:off x="1822050" y="914401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Moins 14"/>
            <p:cNvSpPr/>
            <p:nvPr/>
          </p:nvSpPr>
          <p:spPr>
            <a:xfrm rot="16200000">
              <a:off x="1847808" y="1345842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Connecteur droit avec flèche 17"/>
            <p:cNvCxnSpPr/>
            <p:nvPr/>
          </p:nvCxnSpPr>
          <p:spPr>
            <a:xfrm flipV="1">
              <a:off x="8148034" y="201379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/>
            <p:nvPr/>
          </p:nvCxnSpPr>
          <p:spPr>
            <a:xfrm flipV="1">
              <a:off x="7780986" y="759224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oins 19"/>
            <p:cNvSpPr/>
            <p:nvPr/>
          </p:nvSpPr>
          <p:spPr>
            <a:xfrm rot="19142858">
              <a:off x="7568484" y="916157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Moins 20"/>
            <p:cNvSpPr/>
            <p:nvPr/>
          </p:nvSpPr>
          <p:spPr>
            <a:xfrm rot="16200000">
              <a:off x="7594242" y="1347598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 rot="19086182">
              <a:off x="4727067" y="1153312"/>
              <a:ext cx="715046" cy="1406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 rot="18978093">
              <a:off x="5399708" y="818161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Ellipse 28"/>
            <p:cNvSpPr/>
            <p:nvPr/>
          </p:nvSpPr>
          <p:spPr>
            <a:xfrm rot="18978093">
              <a:off x="4586198" y="1559245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Ellipse 29"/>
            <p:cNvSpPr/>
            <p:nvPr/>
          </p:nvSpPr>
          <p:spPr>
            <a:xfrm>
              <a:off x="5079714" y="753334"/>
              <a:ext cx="135995" cy="837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5102635" y="347101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5102635" y="1694959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7" name="Connecteur droit avec flèche 66"/>
            <p:cNvCxnSpPr/>
            <p:nvPr/>
          </p:nvCxnSpPr>
          <p:spPr>
            <a:xfrm flipV="1">
              <a:off x="2401600" y="2270975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2034552" y="2828820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Moins 68"/>
            <p:cNvSpPr/>
            <p:nvPr/>
          </p:nvSpPr>
          <p:spPr>
            <a:xfrm rot="19142858">
              <a:off x="1822050" y="2985753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Moins 69"/>
            <p:cNvSpPr/>
            <p:nvPr/>
          </p:nvSpPr>
          <p:spPr>
            <a:xfrm rot="16200000">
              <a:off x="1847808" y="3417194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1" name="Connecteur droit avec flèche 70"/>
            <p:cNvCxnSpPr/>
            <p:nvPr/>
          </p:nvCxnSpPr>
          <p:spPr>
            <a:xfrm flipV="1">
              <a:off x="2401598" y="4370232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2034550" y="4928077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Moins 72"/>
            <p:cNvSpPr/>
            <p:nvPr/>
          </p:nvSpPr>
          <p:spPr>
            <a:xfrm rot="19142858">
              <a:off x="1822048" y="5085010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Moins 73"/>
            <p:cNvSpPr/>
            <p:nvPr/>
          </p:nvSpPr>
          <p:spPr>
            <a:xfrm rot="16200000">
              <a:off x="1847806" y="5516451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5" name="Connecteur droit avec flèche 74"/>
            <p:cNvCxnSpPr/>
            <p:nvPr/>
          </p:nvCxnSpPr>
          <p:spPr>
            <a:xfrm flipV="1">
              <a:off x="5139588" y="2181451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Ellipse 75"/>
            <p:cNvSpPr/>
            <p:nvPr/>
          </p:nvSpPr>
          <p:spPr>
            <a:xfrm rot="19086182">
              <a:off x="4727067" y="3127234"/>
              <a:ext cx="715046" cy="1406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/>
            <p:nvPr/>
          </p:nvSpPr>
          <p:spPr>
            <a:xfrm rot="18978093">
              <a:off x="5399708" y="2792083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8" name="Ellipse 77"/>
            <p:cNvSpPr/>
            <p:nvPr/>
          </p:nvSpPr>
          <p:spPr>
            <a:xfrm rot="18978093">
              <a:off x="4586198" y="3533167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9" name="Ellipse 78"/>
            <p:cNvSpPr/>
            <p:nvPr/>
          </p:nvSpPr>
          <p:spPr>
            <a:xfrm>
              <a:off x="5079714" y="2727256"/>
              <a:ext cx="135995" cy="837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/>
            <p:cNvSpPr/>
            <p:nvPr/>
          </p:nvSpPr>
          <p:spPr>
            <a:xfrm>
              <a:off x="5102635" y="2321023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/>
            <p:cNvSpPr/>
            <p:nvPr/>
          </p:nvSpPr>
          <p:spPr>
            <a:xfrm>
              <a:off x="5102635" y="3668881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2" name="Connecteur droit avec flèche 81"/>
            <p:cNvCxnSpPr/>
            <p:nvPr/>
          </p:nvCxnSpPr>
          <p:spPr>
            <a:xfrm flipV="1">
              <a:off x="5139587" y="4310837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lipse 82"/>
            <p:cNvSpPr/>
            <p:nvPr/>
          </p:nvSpPr>
          <p:spPr>
            <a:xfrm rot="19086182">
              <a:off x="4727066" y="5256622"/>
              <a:ext cx="715046" cy="14064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/>
            <p:cNvSpPr/>
            <p:nvPr/>
          </p:nvSpPr>
          <p:spPr>
            <a:xfrm rot="18978093">
              <a:off x="5399707" y="4921471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5" name="Ellipse 84"/>
            <p:cNvSpPr/>
            <p:nvPr/>
          </p:nvSpPr>
          <p:spPr>
            <a:xfrm rot="18978093">
              <a:off x="4586197" y="5662555"/>
              <a:ext cx="207538" cy="495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6" name="Ellipse 85"/>
            <p:cNvSpPr/>
            <p:nvPr/>
          </p:nvSpPr>
          <p:spPr>
            <a:xfrm>
              <a:off x="5079713" y="4856644"/>
              <a:ext cx="135995" cy="8371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/>
            <p:cNvSpPr/>
            <p:nvPr/>
          </p:nvSpPr>
          <p:spPr>
            <a:xfrm>
              <a:off x="5102634" y="4450411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/>
            <p:cNvSpPr/>
            <p:nvPr/>
          </p:nvSpPr>
          <p:spPr>
            <a:xfrm>
              <a:off x="5102634" y="5798269"/>
              <a:ext cx="90152" cy="3090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1" name="Connecteur droit avec flèche 90"/>
            <p:cNvCxnSpPr/>
            <p:nvPr/>
          </p:nvCxnSpPr>
          <p:spPr>
            <a:xfrm flipV="1">
              <a:off x="8148034" y="2270975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/>
            <p:cNvCxnSpPr/>
            <p:nvPr/>
          </p:nvCxnSpPr>
          <p:spPr>
            <a:xfrm flipV="1">
              <a:off x="7780986" y="2828820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/>
            <p:cNvCxnSpPr/>
            <p:nvPr/>
          </p:nvCxnSpPr>
          <p:spPr>
            <a:xfrm flipV="1">
              <a:off x="8148034" y="4340571"/>
              <a:ext cx="0" cy="176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avec flèche 95"/>
            <p:cNvCxnSpPr/>
            <p:nvPr/>
          </p:nvCxnSpPr>
          <p:spPr>
            <a:xfrm flipV="1">
              <a:off x="7780986" y="4898416"/>
              <a:ext cx="1004551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rganigramme : Données 101"/>
            <p:cNvSpPr/>
            <p:nvPr/>
          </p:nvSpPr>
          <p:spPr>
            <a:xfrm rot="8074466">
              <a:off x="4735862" y="5032487"/>
              <a:ext cx="1839937" cy="31708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Moins 102"/>
            <p:cNvSpPr/>
            <p:nvPr/>
          </p:nvSpPr>
          <p:spPr>
            <a:xfrm rot="16200000">
              <a:off x="7605212" y="3417194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Moins 103"/>
            <p:cNvSpPr/>
            <p:nvPr/>
          </p:nvSpPr>
          <p:spPr>
            <a:xfrm rot="19142858">
              <a:off x="7576759" y="5018467"/>
              <a:ext cx="1107583" cy="270456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ZoneTexte 104"/>
            <p:cNvSpPr txBox="1"/>
            <p:nvPr/>
          </p:nvSpPr>
          <p:spPr>
            <a:xfrm>
              <a:off x="3034270" y="475273"/>
              <a:ext cx="268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3056748" y="2594511"/>
              <a:ext cx="268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07" name="ZoneTexte 106"/>
            <p:cNvSpPr txBox="1"/>
            <p:nvPr/>
          </p:nvSpPr>
          <p:spPr>
            <a:xfrm>
              <a:off x="3067007" y="4713750"/>
              <a:ext cx="268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2034550" y="108548"/>
              <a:ext cx="38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2034238" y="2156766"/>
              <a:ext cx="38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2015231" y="4207474"/>
              <a:ext cx="386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8819341" y="451876"/>
              <a:ext cx="498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X’</a:t>
              </a:r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7819622" y="85150"/>
              <a:ext cx="458241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Y’</a:t>
              </a:r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8779509" y="2545697"/>
              <a:ext cx="425648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X’</a:t>
              </a:r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7779790" y="2178972"/>
              <a:ext cx="498074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Y’</a:t>
              </a:r>
            </a:p>
          </p:txBody>
        </p:sp>
        <p:sp>
          <p:nvSpPr>
            <p:cNvPr id="115" name="ZoneTexte 114"/>
            <p:cNvSpPr txBox="1"/>
            <p:nvPr/>
          </p:nvSpPr>
          <p:spPr>
            <a:xfrm>
              <a:off x="8779509" y="4586120"/>
              <a:ext cx="425648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X’</a:t>
              </a:r>
            </a:p>
          </p:txBody>
        </p:sp>
        <p:sp>
          <p:nvSpPr>
            <p:cNvPr id="116" name="ZoneTexte 115"/>
            <p:cNvSpPr txBox="1"/>
            <p:nvPr/>
          </p:nvSpPr>
          <p:spPr>
            <a:xfrm>
              <a:off x="7779790" y="4219395"/>
              <a:ext cx="483890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Y’</a:t>
              </a:r>
            </a:p>
          </p:txBody>
        </p:sp>
        <p:sp>
          <p:nvSpPr>
            <p:cNvPr id="117" name="ZoneTexte 116"/>
            <p:cNvSpPr txBox="1"/>
            <p:nvPr/>
          </p:nvSpPr>
          <p:spPr>
            <a:xfrm>
              <a:off x="5706181" y="444514"/>
              <a:ext cx="32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18" name="ZoneTexte 117"/>
            <p:cNvSpPr txBox="1"/>
            <p:nvPr/>
          </p:nvSpPr>
          <p:spPr>
            <a:xfrm>
              <a:off x="4753638" y="-18016"/>
              <a:ext cx="369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5706181" y="2425333"/>
              <a:ext cx="32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4753638" y="1962803"/>
              <a:ext cx="369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01" name="Organigramme : Données 100"/>
            <p:cNvSpPr/>
            <p:nvPr/>
          </p:nvSpPr>
          <p:spPr>
            <a:xfrm rot="16200000" flipV="1">
              <a:off x="4400874" y="3091755"/>
              <a:ext cx="2152918" cy="252943"/>
            </a:xfrm>
            <a:prstGeom prst="flowChartInputOutp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5624303" y="4370232"/>
              <a:ext cx="3219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x</a:t>
              </a:r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4726759" y="4101010"/>
              <a:ext cx="369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y</a:t>
              </a:r>
            </a:p>
          </p:txBody>
        </p:sp>
        <p:sp>
          <p:nvSpPr>
            <p:cNvPr id="125" name="ZoneTexte 124"/>
            <p:cNvSpPr txBox="1"/>
            <p:nvPr/>
          </p:nvSpPr>
          <p:spPr>
            <a:xfrm>
              <a:off x="5682069" y="3633614"/>
              <a:ext cx="1587511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Masque</a:t>
              </a:r>
            </a:p>
          </p:txBody>
        </p:sp>
        <p:sp>
          <p:nvSpPr>
            <p:cNvPr id="126" name="ZoneTexte 125"/>
            <p:cNvSpPr txBox="1"/>
            <p:nvPr/>
          </p:nvSpPr>
          <p:spPr>
            <a:xfrm>
              <a:off x="5432976" y="5555369"/>
              <a:ext cx="1587511" cy="43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Masque</a:t>
              </a:r>
            </a:p>
          </p:txBody>
        </p:sp>
      </p:grpSp>
      <p:sp>
        <p:nvSpPr>
          <p:cNvPr id="93" name="Titre 1"/>
          <p:cNvSpPr txBox="1">
            <a:spLocks/>
          </p:cNvSpPr>
          <p:nvPr/>
        </p:nvSpPr>
        <p:spPr>
          <a:xfrm>
            <a:off x="752940" y="276300"/>
            <a:ext cx="11505063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accent2"/>
                </a:solidFill>
              </a:rPr>
              <a:t>III. Application de la diffraction au filtrage spatial avec montage 4f</a:t>
            </a:r>
            <a:endParaRPr lang="fr-FR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41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192</Words>
  <Application>Microsoft Macintosh PowerPoint</Application>
  <PresentationFormat>Grand écran</PresentationFormat>
  <Paragraphs>40</Paragraphs>
  <Slides>9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Elie LACOMBE</dc:creator>
  <cp:lastModifiedBy>Elie LACOMBE</cp:lastModifiedBy>
  <cp:revision>5</cp:revision>
  <dcterms:created xsi:type="dcterms:W3CDTF">2024-05-16T07:54:49Z</dcterms:created>
  <dcterms:modified xsi:type="dcterms:W3CDTF">2024-06-07T08:50:15Z</dcterms:modified>
</cp:coreProperties>
</file>